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49" r:id="rId2"/>
    <p:sldId id="352" r:id="rId3"/>
    <p:sldId id="350" r:id="rId4"/>
    <p:sldId id="351" r:id="rId5"/>
    <p:sldId id="353" r:id="rId6"/>
    <p:sldId id="354" r:id="rId7"/>
    <p:sldId id="259" r:id="rId8"/>
    <p:sldId id="261" r:id="rId9"/>
    <p:sldId id="262" r:id="rId10"/>
    <p:sldId id="274" r:id="rId11"/>
    <p:sldId id="323" r:id="rId12"/>
    <p:sldId id="324" r:id="rId13"/>
    <p:sldId id="325" r:id="rId14"/>
    <p:sldId id="326" r:id="rId15"/>
    <p:sldId id="327" r:id="rId16"/>
    <p:sldId id="329" r:id="rId17"/>
    <p:sldId id="328" r:id="rId18"/>
    <p:sldId id="334" r:id="rId19"/>
    <p:sldId id="331" r:id="rId20"/>
    <p:sldId id="335" r:id="rId21"/>
    <p:sldId id="332" r:id="rId22"/>
    <p:sldId id="336" r:id="rId23"/>
    <p:sldId id="333" r:id="rId24"/>
    <p:sldId id="337" r:id="rId25"/>
    <p:sldId id="338" r:id="rId26"/>
    <p:sldId id="339" r:id="rId27"/>
    <p:sldId id="342" r:id="rId28"/>
    <p:sldId id="341" r:id="rId29"/>
    <p:sldId id="340" r:id="rId30"/>
    <p:sldId id="292" r:id="rId31"/>
    <p:sldId id="343" r:id="rId32"/>
    <p:sldId id="355" r:id="rId33"/>
    <p:sldId id="348" r:id="rId34"/>
    <p:sldId id="299" r:id="rId35"/>
    <p:sldId id="345" r:id="rId36"/>
    <p:sldId id="346" r:id="rId37"/>
    <p:sldId id="279" r:id="rId38"/>
    <p:sldId id="269" r:id="rId39"/>
    <p:sldId id="280" r:id="rId40"/>
    <p:sldId id="32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/>
    <p:restoredTop sz="76235" autoAdjust="0"/>
  </p:normalViewPr>
  <p:slideViewPr>
    <p:cSldViewPr snapToGrid="0" snapToObjects="1">
      <p:cViewPr varScale="1">
        <p:scale>
          <a:sx n="84" d="100"/>
          <a:sy n="84" d="100"/>
        </p:scale>
        <p:origin x="22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62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Staring with 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End product: two </a:t>
            </a:r>
            <a:r>
              <a:rPr lang="en-US" u="sng" dirty="0" smtClean="0"/>
              <a:t>pyruvates</a:t>
            </a:r>
          </a:p>
          <a:p>
            <a:pPr lvl="1"/>
            <a:r>
              <a:rPr lang="en-US" dirty="0" smtClean="0"/>
              <a:t>Aerobic Conditions</a:t>
            </a:r>
          </a:p>
          <a:p>
            <a:pPr lvl="2"/>
            <a:r>
              <a:rPr lang="en-US" dirty="0" smtClean="0"/>
              <a:t>Becomes Acetyl-CoA </a:t>
            </a:r>
          </a:p>
          <a:p>
            <a:pPr lvl="3"/>
            <a:r>
              <a:rPr lang="en-US" dirty="0" smtClean="0"/>
              <a:t>In presence of CHO but need energy -&gt; TCA Cycle</a:t>
            </a:r>
          </a:p>
          <a:p>
            <a:pPr lvl="3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3"/>
            <a:r>
              <a:rPr lang="en-US" dirty="0" smtClean="0"/>
              <a:t>In absence of CHO (relevant for lipid oxidation)</a:t>
            </a:r>
          </a:p>
          <a:p>
            <a:pPr lvl="4"/>
            <a:r>
              <a:rPr lang="en-US" dirty="0" smtClean="0"/>
              <a:t>Ketone Bodies (if OAA is </a:t>
            </a:r>
            <a:r>
              <a:rPr lang="en-US" dirty="0" err="1" smtClean="0"/>
              <a:t>abasent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Gluconeogenesis (via pyruvate carboxylase, </a:t>
            </a:r>
            <a:r>
              <a:rPr lang="en-US" smtClean="0"/>
              <a:t>if Acetyl-CoA is high)</a:t>
            </a:r>
            <a:endParaRPr lang="en-US" dirty="0" smtClean="0"/>
          </a:p>
          <a:p>
            <a:pPr lvl="1"/>
            <a:r>
              <a:rPr lang="en-US" dirty="0" smtClean="0"/>
              <a:t>Anaerobic conditions</a:t>
            </a:r>
          </a:p>
          <a:p>
            <a:pPr lvl="2"/>
            <a:r>
              <a:rPr lang="en-US" dirty="0" smtClean="0"/>
              <a:t>Becomes lactate</a:t>
            </a:r>
          </a:p>
          <a:p>
            <a:pPr lvl="2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Glycolysis Accomplishing?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muscle, liver and fat.  </a:t>
            </a:r>
          </a:p>
          <a:p>
            <a:r>
              <a:rPr lang="en-US" dirty="0" smtClean="0"/>
              <a:t>When would we want to activate or inactivate glycolysis in these tissues.  Is it always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Glucose-6-Phosphate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238045" y="1600200"/>
            <a:ext cx="4448755" cy="4525963"/>
          </a:xfrm>
        </p:spPr>
        <p:txBody>
          <a:bodyPr/>
          <a:lstStyle/>
          <a:p>
            <a:r>
              <a:rPr lang="en-US" dirty="0" smtClean="0"/>
              <a:t>Traps glucose in the cell</a:t>
            </a:r>
          </a:p>
          <a:p>
            <a:r>
              <a:rPr lang="en-US" dirty="0" smtClean="0"/>
              <a:t>Consumes ATP</a:t>
            </a:r>
          </a:p>
          <a:p>
            <a:r>
              <a:rPr lang="en-US" dirty="0" smtClean="0"/>
              <a:t>Reversible by Glucose-6-Phosphatase (in liver)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41755"/>
            <a:ext cx="3801515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67656"/>
              </p:ext>
            </p:extLst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advantage of these different kinetics in these tissues?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1073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0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Pentose Phosphate Pathway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861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Glycogenesis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Regulated Step is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0350"/>
            <a:ext cx="3451860" cy="518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44240" y="3139440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Heritible</a:t>
            </a:r>
            <a:r>
              <a:rPr lang="en-US" dirty="0" smtClean="0"/>
              <a:t> loss of the PFK1 isoform in Muscle (</a:t>
            </a:r>
            <a:r>
              <a:rPr lang="en-US" i="1" dirty="0" smtClean="0"/>
              <a:t>PFKM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Muscle weakness</a:t>
            </a:r>
          </a:p>
          <a:p>
            <a:pPr lvl="1"/>
            <a:r>
              <a:rPr lang="en-US" dirty="0" smtClean="0"/>
              <a:t>Increased glycogen in muscle</a:t>
            </a:r>
          </a:p>
          <a:p>
            <a:pPr lvl="1"/>
            <a:r>
              <a:rPr lang="en-US" dirty="0" smtClean="0"/>
              <a:t>Myopathy</a:t>
            </a:r>
          </a:p>
          <a:p>
            <a:r>
              <a:rPr lang="en-US" dirty="0" smtClean="0"/>
              <a:t>Possible treatments?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0" y="1600200"/>
            <a:ext cx="3733800" cy="4525963"/>
          </a:xfrm>
        </p:spPr>
        <p:txBody>
          <a:bodyPr/>
          <a:lstStyle/>
          <a:p>
            <a:r>
              <a:rPr lang="en-US" dirty="0" smtClean="0"/>
              <a:t>Priority of regulators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F26bP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AMP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Citrate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1468914"/>
            <a:ext cx="319186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Allosteric Regulation of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662430"/>
            <a:ext cx="3886200" cy="374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52" y="1662430"/>
            <a:ext cx="3641448" cy="363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0240" y="5353804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F6P is </a:t>
            </a:r>
            <a:r>
              <a:rPr lang="en-US" smtClean="0"/>
              <a:t>held constant here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" y="5783262"/>
            <a:ext cx="837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Mansour </a:t>
            </a:r>
            <a:r>
              <a:rPr lang="en-US" b="1" dirty="0"/>
              <a:t>TE.</a:t>
            </a:r>
            <a:r>
              <a:rPr lang="en-US" dirty="0"/>
              <a:t> Studies on Heart Phosphofructokinase : Studies on Heart Phosphofructokinase : Inhibition , and </a:t>
            </a:r>
            <a:r>
              <a:rPr lang="en-US" dirty="0" smtClean="0"/>
              <a:t>Activation. </a:t>
            </a:r>
            <a:r>
              <a:rPr lang="en-US" i="1" dirty="0"/>
              <a:t>J. Biol. Chem.</a:t>
            </a:r>
            <a:r>
              <a:rPr lang="en-US" dirty="0"/>
              <a:t> 1963;238(7):2285–2292.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Regulating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9" r="45500" b="14712"/>
          <a:stretch/>
        </p:blipFill>
        <p:spPr>
          <a:xfrm>
            <a:off x="426720" y="1906509"/>
            <a:ext cx="6915430" cy="2833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1806" y="414218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Fructose-2,6-bisphosphate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Regulating the Regulator of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90675"/>
            <a:ext cx="8763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point of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Buildup of TCA cycle intermediates can slow glycolysis (</a:t>
            </a:r>
            <a:r>
              <a:rPr lang="en-US" b="1" dirty="0" smtClean="0">
                <a:solidFill>
                  <a:srgbClr val="FF0000"/>
                </a:solidFill>
              </a:rPr>
              <a:t>Citrate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That can be over-ridden by energy needs (</a:t>
            </a:r>
            <a:r>
              <a:rPr lang="en-US" b="1" dirty="0" smtClean="0">
                <a:solidFill>
                  <a:srgbClr val="FF0000"/>
                </a:solidFill>
              </a:rPr>
              <a:t>ATP/AMP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glucose flux can over-ride energy needs (</a:t>
            </a:r>
            <a:r>
              <a:rPr lang="en-US" b="1" dirty="0" smtClean="0">
                <a:solidFill>
                  <a:srgbClr val="FF0000"/>
                </a:solidFill>
              </a:rPr>
              <a:t>F26bP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hormones can over-ride glucose flux (</a:t>
            </a:r>
            <a:r>
              <a:rPr lang="en-US" b="1" dirty="0" smtClean="0">
                <a:solidFill>
                  <a:srgbClr val="FF0000"/>
                </a:solidFill>
              </a:rPr>
              <a:t>PFK2 inhibition, reducing F26bp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11334"/>
            <a:ext cx="6278880" cy="4709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9360" y="914401"/>
            <a:ext cx="4937760" cy="17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Pyruvate Kinase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Alanine inhibition only in liver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PFK2 deficiency do to Pyruvate Kinase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because of less Fructose-1,6-bisphosphate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</a:t>
            </a:r>
            <a:r>
              <a:rPr lang="en-US" dirty="0"/>
              <a:t>because of </a:t>
            </a:r>
            <a:r>
              <a:rPr lang="en-US" dirty="0" smtClean="0"/>
              <a:t>less Fructose-1,6-bisphosphate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</a:t>
            </a:r>
            <a:r>
              <a:rPr lang="en-US" dirty="0"/>
              <a:t>because of </a:t>
            </a:r>
            <a:r>
              <a:rPr lang="en-US" dirty="0" smtClean="0"/>
              <a:t>less Fructose-2,6-bisphosphate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because of less Fructose-2,6-bisphosphate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r>
                        <a:rPr lang="en-US" dirty="0" smtClean="0"/>
                        <a:t>/Hexokinase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inhibited </a:t>
                      </a:r>
                      <a:r>
                        <a:rPr lang="en-US" baseline="0" dirty="0" smtClean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Inhibited by G6P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PFK-2 (regulates via F26bP)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PFK-2</a:t>
                      </a:r>
                      <a:r>
                        <a:rPr lang="en-US" baseline="0" dirty="0" smtClean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r>
                        <a:rPr lang="en-US" baseline="0" dirty="0" smtClean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PK by alanine and by phosphorylation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PK not</a:t>
                      </a:r>
                      <a:r>
                        <a:rPr lang="en-US" baseline="0" dirty="0" smtClean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sensing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Note: NADH is energy equivalent to 3 ATP (from the ETC)</a:t>
            </a:r>
          </a:p>
          <a:p>
            <a:endParaRPr lang="en-US" dirty="0" smtClean="0"/>
          </a:p>
          <a:p>
            <a:r>
              <a:rPr lang="en-US" dirty="0" smtClean="0"/>
              <a:t>Energy Consuming Reactions:</a:t>
            </a:r>
          </a:p>
          <a:p>
            <a:pPr lvl="1"/>
            <a:r>
              <a:rPr lang="en-US" dirty="0" smtClean="0"/>
              <a:t>Reactions 1: 1 ATP</a:t>
            </a:r>
          </a:p>
          <a:p>
            <a:pPr lvl="1"/>
            <a:r>
              <a:rPr lang="en-US" dirty="0" smtClean="0"/>
              <a:t>Reaction 3: 1 ATP </a:t>
            </a:r>
          </a:p>
          <a:p>
            <a:pPr lvl="1"/>
            <a:endParaRPr lang="en-US" dirty="0"/>
          </a:p>
          <a:p>
            <a:r>
              <a:rPr lang="en-US" dirty="0" smtClean="0"/>
              <a:t>Energy Generating Reactions:</a:t>
            </a:r>
          </a:p>
          <a:p>
            <a:pPr lvl="1"/>
            <a:r>
              <a:rPr lang="en-US" dirty="0" smtClean="0"/>
              <a:t>Reaction 6: 1 NADH x 2 (3 ATP x 2 = 6 ATP)</a:t>
            </a:r>
          </a:p>
          <a:p>
            <a:pPr lvl="1"/>
            <a:r>
              <a:rPr lang="en-US" dirty="0" smtClean="0"/>
              <a:t>Reaction 7: 1 ATP x 2 (2 ATP)</a:t>
            </a:r>
          </a:p>
          <a:p>
            <a:pPr lvl="1"/>
            <a:r>
              <a:rPr lang="en-US" dirty="0" smtClean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Net Energy Gain:</a:t>
            </a:r>
          </a:p>
          <a:p>
            <a:pPr marL="457200" lvl="1" indent="0">
              <a:buNone/>
            </a:pPr>
            <a:r>
              <a:rPr lang="en-US" u="sng" dirty="0" smtClean="0"/>
              <a:t>4 ATP + 2 NADH  minus 2 ATP </a:t>
            </a:r>
            <a:r>
              <a:rPr lang="en-US" dirty="0" smtClean="0"/>
              <a:t>= </a:t>
            </a:r>
            <a:r>
              <a:rPr lang="en-US" b="1" dirty="0" smtClean="0"/>
              <a:t>8 ATP generated </a:t>
            </a:r>
            <a:r>
              <a:rPr lang="en-US" dirty="0" smtClean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Stress and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8337" cy="43553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discussed 2 ways in which elevated low energy can activate glycolysis, do you remember what they are?</a:t>
            </a:r>
          </a:p>
          <a:p>
            <a:r>
              <a:rPr lang="en-US" dirty="0" smtClean="0"/>
              <a:t>AMPK can regulate glycolysis, think of an example of how it could do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7" y="2266121"/>
            <a:ext cx="4515095" cy="23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0559" y="209649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12850"/>
            <a:ext cx="8750300" cy="443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Skips the regulatory steps of </a:t>
            </a:r>
            <a:r>
              <a:rPr lang="en-US" dirty="0" err="1" smtClean="0"/>
              <a:t>Glucokinase</a:t>
            </a:r>
            <a:r>
              <a:rPr lang="en-US" dirty="0" smtClean="0"/>
              <a:t> and PFK2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  <a:p>
            <a:r>
              <a:rPr lang="en-US" dirty="0" smtClean="0"/>
              <a:t>What if </a:t>
            </a:r>
            <a:r>
              <a:rPr lang="en-US" dirty="0" err="1" smtClean="0"/>
              <a:t>fructokinase</a:t>
            </a:r>
            <a:r>
              <a:rPr lang="en-US" dirty="0" smtClean="0"/>
              <a:t> made Fructose-6-phosphate (it </a:t>
            </a:r>
            <a:r>
              <a:rPr lang="en-US" dirty="0" err="1" smtClean="0"/>
              <a:t>dosent</a:t>
            </a:r>
            <a:r>
              <a:rPr lang="en-US" dirty="0" smtClean="0"/>
              <a:t>)?  How would that affect glycolysis?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Fructolysis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Fructose glycolysis in liver begins with FK</a:t>
            </a:r>
          </a:p>
          <a:p>
            <a:pPr lvl="1"/>
            <a:r>
              <a:rPr lang="en-US" dirty="0" smtClean="0"/>
              <a:t>Bypasses two important regulatory step in glycolysis </a:t>
            </a:r>
          </a:p>
          <a:p>
            <a:pPr lvl="2"/>
            <a:r>
              <a:rPr lang="en-US" dirty="0" smtClean="0"/>
              <a:t>Reaction 1 (</a:t>
            </a:r>
            <a:r>
              <a:rPr lang="en-US" u="sng" dirty="0" err="1" smtClean="0">
                <a:solidFill>
                  <a:srgbClr val="FF0000"/>
                </a:solidFill>
              </a:rPr>
              <a:t>glucokinase</a:t>
            </a:r>
            <a:r>
              <a:rPr lang="en-US" u="sng" dirty="0" smtClean="0">
                <a:solidFill>
                  <a:srgbClr val="FF0000"/>
                </a:solidFill>
              </a:rPr>
              <a:t>/hexokinase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Reaction 3 (</a:t>
            </a:r>
            <a:r>
              <a:rPr lang="en-US" u="sng" dirty="0" smtClean="0">
                <a:solidFill>
                  <a:srgbClr val="FF0000"/>
                </a:solidFill>
              </a:rPr>
              <a:t>phosphofructokinase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Pyruvate products may be shifted to pathways involved in fatty acid or cholesterol synthesis</a:t>
            </a:r>
          </a:p>
          <a:p>
            <a:r>
              <a:rPr lang="en-US" dirty="0" smtClean="0"/>
              <a:t>Outside the liver hexokinase can phosphorylate Fructose to make F6P, but this is very inefficient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227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15282" y="4166483"/>
            <a:ext cx="6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33746" y="5405633"/>
            <a:ext cx="466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will come up again when we talk about Glycogen Metabolism in a couple lectures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68280" y="4687444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902" y="4687444"/>
            <a:ext cx="1478944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64813" y="2963335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Galactose</a:t>
            </a:r>
            <a:r>
              <a:rPr lang="en-US" dirty="0" smtClean="0"/>
              <a:t> kinase phosphorylates </a:t>
            </a:r>
            <a:r>
              <a:rPr lang="en-US" dirty="0" err="1" smtClean="0"/>
              <a:t>galactose</a:t>
            </a:r>
            <a:r>
              <a:rPr lang="en-US" dirty="0" smtClean="0"/>
              <a:t> to </a:t>
            </a:r>
            <a:r>
              <a:rPr lang="en-US" dirty="0" err="1" smtClean="0"/>
              <a:t>galactose</a:t>
            </a:r>
            <a:r>
              <a:rPr lang="en-US" dirty="0" smtClean="0"/>
              <a:t> 1-phosphate</a:t>
            </a:r>
          </a:p>
          <a:p>
            <a:r>
              <a:rPr lang="en-US" dirty="0" err="1" smtClean="0"/>
              <a:t>Galactose</a:t>
            </a:r>
            <a:r>
              <a:rPr lang="en-US" dirty="0" smtClean="0"/>
              <a:t> 1-P is </a:t>
            </a:r>
            <a:r>
              <a:rPr lang="en-US" dirty="0" err="1" smtClean="0"/>
              <a:t>coverted</a:t>
            </a:r>
            <a:r>
              <a:rPr lang="en-US" dirty="0" smtClean="0"/>
              <a:t> to Glucose 1-phosphate</a:t>
            </a:r>
          </a:p>
          <a:p>
            <a:pPr lvl="1"/>
            <a:r>
              <a:rPr lang="en-US" dirty="0" smtClean="0"/>
              <a:t>G1P has different fates dependent on energy needs: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Glycogenesis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is fructose more </a:t>
            </a:r>
            <a:r>
              <a:rPr lang="en-US" dirty="0" err="1" smtClean="0"/>
              <a:t>lipogenic</a:t>
            </a:r>
            <a:r>
              <a:rPr lang="en-US" dirty="0" smtClean="0"/>
              <a:t>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is a disaccharide and therefore has more energy content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promotes insulin secretion more potently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Its catabolism skips several metabolic control points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Fructose is primarily metabolized in the adipose tissue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statement is </a:t>
            </a:r>
            <a:r>
              <a:rPr lang="en-US" b="1" u="sng" dirty="0" smtClean="0"/>
              <a:t>not</a:t>
            </a:r>
            <a:r>
              <a:rPr lang="en-US" dirty="0" smtClean="0"/>
              <a:t> true of GALT?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limiting galactose in the diet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ingestion of lactase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Children can be given soy-based formula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Leads to an accumulation of galactose-1-phosphate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086"/>
            <a:ext cx="4101885" cy="1597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</a:t>
            </a:r>
            <a:r>
              <a:rPr lang="en-US" dirty="0" smtClean="0"/>
              <a:t>enzymatic differences </a:t>
            </a:r>
            <a:r>
              <a:rPr lang="en-US" dirty="0"/>
              <a:t>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</a:t>
            </a:r>
            <a:r>
              <a:rPr lang="en-US" dirty="0" smtClean="0"/>
              <a:t>which tissues</a:t>
            </a:r>
            <a:r>
              <a:rPr lang="en-US" dirty="0" smtClean="0"/>
              <a:t>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pyruvate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4175</TotalTime>
  <Words>1091</Words>
  <Application>Microsoft Macintosh PowerPoint</Application>
  <PresentationFormat>On-screen Show (4:3)</PresentationFormat>
  <Paragraphs>252</Paragraphs>
  <Slides>40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Arial</vt:lpstr>
      <vt:lpstr>Office Theme</vt:lpstr>
      <vt:lpstr>Glycolysis</vt:lpstr>
      <vt:lpstr>Graded Quiz Question #1</vt:lpstr>
      <vt:lpstr>Graded Quiz Question #2</vt:lpstr>
      <vt:lpstr>Graded Quiz Question #3</vt:lpstr>
      <vt:lpstr>Graded Quiz Question #4</vt:lpstr>
      <vt:lpstr>Graded Quiz Question #5</vt:lpstr>
      <vt:lpstr>CHO Metabolism Overview</vt:lpstr>
      <vt:lpstr>Glycolysis Learning Objectives</vt:lpstr>
      <vt:lpstr>Glycolysis</vt:lpstr>
      <vt:lpstr>Staring with the End</vt:lpstr>
      <vt:lpstr>What is Glycolysis Accomplishing?</vt:lpstr>
      <vt:lpstr>Generating Glucose-6-Phosphate</vt:lpstr>
      <vt:lpstr>Glucokinase vs Hexokinase</vt:lpstr>
      <vt:lpstr>Fates of Glucose-6-Phosphate</vt:lpstr>
      <vt:lpstr>The Next Regulated Step is PFK1</vt:lpstr>
      <vt:lpstr>Tarui’s Disease</vt:lpstr>
      <vt:lpstr>Regulation of PFK1</vt:lpstr>
      <vt:lpstr>Allosteric Regulation of PFK1</vt:lpstr>
      <vt:lpstr>Regulating the Regulator</vt:lpstr>
      <vt:lpstr>Regulating the Regulator of the Regulator</vt:lpstr>
      <vt:lpstr>What is the point of all this?</vt:lpstr>
      <vt:lpstr>How does glucagon/adrenaline inhibit PFK-2 activity in liver not muscle</vt:lpstr>
      <vt:lpstr>Tissue Specificity in PFK2 Regulation</vt:lpstr>
      <vt:lpstr>The third regulated step in glycolysis is Pyruvate Kinase</vt:lpstr>
      <vt:lpstr>How is Pyruvate Kinase Regulated</vt:lpstr>
      <vt:lpstr>Post-Translational Regulation of Pyruvate Kinase</vt:lpstr>
      <vt:lpstr>What would PFK2 deficiency do to Pyruvate Kinase Activity</vt:lpstr>
      <vt:lpstr>Tissue Specific Regulation of Glycolysis Summary</vt:lpstr>
      <vt:lpstr>Transcriptional Regulation of GK/HK, PFK1 and PK Promotes Glycolysis</vt:lpstr>
      <vt:lpstr>Glycolysis Net ATP</vt:lpstr>
      <vt:lpstr>TCA Cycle Net ATP</vt:lpstr>
      <vt:lpstr>Energy Stress and Glycolysis</vt:lpstr>
      <vt:lpstr>Fructose and Galactose</vt:lpstr>
      <vt:lpstr>Liver Fructose Metabolism</vt:lpstr>
      <vt:lpstr>Fructose Consumption and Metabolic Health</vt:lpstr>
      <vt:lpstr>Inherited Disorders of Fructose Metabolism</vt:lpstr>
      <vt:lpstr>Fructolysis Summary</vt:lpstr>
      <vt:lpstr>Galactolysis</vt:lpstr>
      <vt:lpstr>Galactolysis Summary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160</cp:revision>
  <cp:lastPrinted>2015-09-30T15:38:25Z</cp:lastPrinted>
  <dcterms:created xsi:type="dcterms:W3CDTF">2014-09-18T18:08:59Z</dcterms:created>
  <dcterms:modified xsi:type="dcterms:W3CDTF">2017-02-20T22:09:02Z</dcterms:modified>
</cp:coreProperties>
</file>